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78" r:id="rId6"/>
    <p:sldId id="260" r:id="rId7"/>
    <p:sldId id="279" r:id="rId8"/>
    <p:sldId id="280" r:id="rId9"/>
    <p:sldId id="262" r:id="rId10"/>
    <p:sldId id="273" r:id="rId11"/>
    <p:sldId id="275" r:id="rId12"/>
    <p:sldId id="276" r:id="rId13"/>
    <p:sldId id="277" r:id="rId14"/>
    <p:sldId id="263" r:id="rId15"/>
    <p:sldId id="281" r:id="rId16"/>
    <p:sldId id="286" r:id="rId17"/>
    <p:sldId id="285" r:id="rId18"/>
    <p:sldId id="270" r:id="rId19"/>
    <p:sldId id="28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672D8-49E9-49ED-9B60-90611F2A18CE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3ADE8-D78F-412B-834F-34AC30791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8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6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4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2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6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6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0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6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23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3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6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6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66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10" r:id="rId5"/>
    <p:sldLayoutId id="2147483704" r:id="rId6"/>
    <p:sldLayoutId id="2147483705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01CAEEC9-0FD0-4D4B-BADF-BB238E2B5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4" b="8727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9" name="Rectangle 23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81F3A-5DF7-4853-BBD2-93726E2F9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A Brief Exploration of FEMA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E6602-140A-4BA8-907F-BA398BB11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 fontScale="40000" lnSpcReduction="20000"/>
          </a:bodyPr>
          <a:lstStyle/>
          <a:p>
            <a:r>
              <a:rPr lang="en-US" dirty="0" err="1"/>
              <a:t>Rutger’s</a:t>
            </a:r>
            <a:r>
              <a:rPr lang="en-US" dirty="0"/>
              <a:t> Data science bootcamp</a:t>
            </a:r>
          </a:p>
          <a:p>
            <a:r>
              <a:rPr lang="en-US" dirty="0"/>
              <a:t>By: </a:t>
            </a:r>
            <a:r>
              <a:rPr lang="en-US" dirty="0" err="1"/>
              <a:t>flomo</a:t>
            </a:r>
            <a:r>
              <a:rPr lang="en-US" dirty="0"/>
              <a:t> </a:t>
            </a:r>
            <a:r>
              <a:rPr lang="en-US" dirty="0" err="1"/>
              <a:t>kokro</a:t>
            </a:r>
            <a:r>
              <a:rPr lang="en-US" dirty="0"/>
              <a:t>, Meghna </a:t>
            </a:r>
            <a:r>
              <a:rPr lang="en-US" dirty="0" err="1"/>
              <a:t>agnish</a:t>
            </a:r>
            <a:r>
              <a:rPr lang="en-US" dirty="0"/>
              <a:t>, Bhargav </a:t>
            </a:r>
            <a:r>
              <a:rPr lang="en-US" dirty="0" err="1"/>
              <a:t>andipara</a:t>
            </a:r>
            <a:r>
              <a:rPr lang="en-US" dirty="0"/>
              <a:t>, Paul </a:t>
            </a:r>
            <a:r>
              <a:rPr lang="en-US" dirty="0" err="1"/>
              <a:t>kazalski</a:t>
            </a:r>
            <a:r>
              <a:rPr lang="en-US" dirty="0"/>
              <a:t> </a:t>
            </a:r>
          </a:p>
        </p:txBody>
      </p:sp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6365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D2D1-5BAC-4A81-9B35-01ACD31F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CC97B-35FD-49E3-9BE6-5BC1C3073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057426" cy="3760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Import – Non ACSII characters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8C8FD-33F2-45DA-8418-1181663F2C01}"/>
              </a:ext>
            </a:extLst>
          </p:cNvPr>
          <p:cNvSpPr txBox="1"/>
          <p:nvPr/>
        </p:nvSpPr>
        <p:spPr>
          <a:xfrm>
            <a:off x="6239435" y="2108201"/>
            <a:ext cx="4916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Cleaning – Remove </a:t>
            </a:r>
            <a:r>
              <a:rPr lang="en-US" dirty="0" err="1"/>
              <a:t>Formating</a:t>
            </a:r>
            <a:r>
              <a:rPr lang="en-US" dirty="0"/>
              <a:t>, fill empty cells, correct letter or number formats.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9A9A05-BE58-44F5-8B28-62FD819A3C15}"/>
              </a:ext>
            </a:extLst>
          </p:cNvPr>
          <p:cNvPicPr/>
          <p:nvPr/>
        </p:nvPicPr>
        <p:blipFill rotWithShape="1">
          <a:blip r:embed="rId2"/>
          <a:srcRect l="16282" t="28202" r="37052" b="30113"/>
          <a:stretch/>
        </p:blipFill>
        <p:spPr bwMode="auto">
          <a:xfrm>
            <a:off x="1118870" y="2796115"/>
            <a:ext cx="4977130" cy="2642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92A68-E377-4408-A151-6AB8D1173BF4}"/>
              </a:ext>
            </a:extLst>
          </p:cNvPr>
          <p:cNvPicPr/>
          <p:nvPr/>
        </p:nvPicPr>
        <p:blipFill rotWithShape="1">
          <a:blip r:embed="rId3"/>
          <a:srcRect l="22436" t="19597" r="17051" b="4402"/>
          <a:stretch/>
        </p:blipFill>
        <p:spPr bwMode="auto">
          <a:xfrm>
            <a:off x="6416040" y="2796115"/>
            <a:ext cx="4739640" cy="3192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287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8DC0-DFB1-4F8B-AD9E-C5911686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Preparation Continues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BA8BF-48A3-46B8-BF71-CFE789426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 of sum to </a:t>
            </a:r>
            <a:r>
              <a:rPr lang="en-US" dirty="0" err="1"/>
              <a:t>groupby</a:t>
            </a:r>
            <a:r>
              <a:rPr lang="en-US" dirty="0"/>
              <a:t> </a:t>
            </a:r>
            <a:r>
              <a:rPr lang="en-US" dirty="0" err="1"/>
              <a:t>couny</a:t>
            </a:r>
            <a:r>
              <a:rPr lang="en-US" dirty="0"/>
              <a:t> and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0CCC2-4673-49EF-9674-3A13814C5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 </a:t>
            </a:r>
            <a:r>
              <a:rPr lang="en-US" dirty="0" err="1"/>
              <a:t>Opencage</a:t>
            </a:r>
            <a:r>
              <a:rPr lang="en-US" dirty="0"/>
              <a:t> to retrieve latitudes and longitude for each county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BA2E29-1903-42AF-8982-562A48032CC5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rcRect l="25897" t="39674" r="25770" b="12527"/>
          <a:stretch/>
        </p:blipFill>
        <p:spPr bwMode="auto">
          <a:xfrm>
            <a:off x="1096963" y="3182348"/>
            <a:ext cx="4640262" cy="2461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559BA5-1621-4D3F-B0D3-37F1B21C5D2F}"/>
              </a:ext>
            </a:extLst>
          </p:cNvPr>
          <p:cNvPicPr>
            <a:picLocks noGrp="1"/>
          </p:cNvPicPr>
          <p:nvPr>
            <p:ph sz="quarter" idx="4"/>
          </p:nvPr>
        </p:nvPicPr>
        <p:blipFill rotWithShape="1">
          <a:blip r:embed="rId3"/>
          <a:srcRect l="26154" t="43975" r="26410" b="22804"/>
          <a:stretch/>
        </p:blipFill>
        <p:spPr bwMode="auto">
          <a:xfrm>
            <a:off x="6454776" y="3235569"/>
            <a:ext cx="4903505" cy="2408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760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7A480-EE84-46CE-B101-A4981076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Analysis Process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F8A00-B33A-421B-B8F4-52ED8C63AB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Groupby</a:t>
            </a:r>
            <a:r>
              <a:rPr lang="en-US" dirty="0"/>
              <a:t> table with lats. and </a:t>
            </a:r>
            <a:r>
              <a:rPr lang="en-US" dirty="0" err="1"/>
              <a:t>lngs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9C6DD-BA74-4602-9D4C-9CBEBFFE2E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 of API’s to build heat map of counties with highest assistance grant through FEMA’s IHP program.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8DAEA-BA6D-49AB-BAF7-CFA9F0FC633C}"/>
              </a:ext>
            </a:extLst>
          </p:cNvPr>
          <p:cNvPicPr/>
          <p:nvPr/>
        </p:nvPicPr>
        <p:blipFill rotWithShape="1">
          <a:blip r:embed="rId2"/>
          <a:srcRect l="23334" t="39196" r="41795" b="27345"/>
          <a:stretch/>
        </p:blipFill>
        <p:spPr bwMode="auto">
          <a:xfrm>
            <a:off x="1097280" y="3126105"/>
            <a:ext cx="4096490" cy="2388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B4DB8-BAE8-4088-801D-FA85BBB84C04}"/>
              </a:ext>
            </a:extLst>
          </p:cNvPr>
          <p:cNvPicPr/>
          <p:nvPr/>
        </p:nvPicPr>
        <p:blipFill rotWithShape="1">
          <a:blip r:embed="rId3"/>
          <a:srcRect l="23077" t="28441" r="17564" b="28779"/>
          <a:stretch/>
        </p:blipFill>
        <p:spPr bwMode="auto">
          <a:xfrm>
            <a:off x="5939155" y="3429000"/>
            <a:ext cx="5400040" cy="2087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6327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FAFD-9F44-4E6F-ADCA-7E1F33D4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Counties Receiving IHP Assistance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9406F-07EB-4E56-BE78-C8CBF9CD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3720" y="1969771"/>
            <a:ext cx="4251960" cy="1123950"/>
          </a:xfrm>
        </p:spPr>
        <p:txBody>
          <a:bodyPr/>
          <a:lstStyle/>
          <a:p>
            <a:r>
              <a:rPr lang="en-US" dirty="0"/>
              <a:t>Heat Map – Counties allotted the most funding through FEMA’s IHP program.</a:t>
            </a:r>
          </a:p>
          <a:p>
            <a:endParaRPr lang="en-US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8771FED-0276-438A-A433-9ABF26A7F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1969770"/>
            <a:ext cx="6629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9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3460-DCE2-4950-BD41-691FC58D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</a:rPr>
              <a:t>Zillow API’s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38B61-872E-4720-8EE8-A2D393387577}"/>
              </a:ext>
            </a:extLst>
          </p:cNvPr>
          <p:cNvSpPr/>
          <p:nvPr/>
        </p:nvSpPr>
        <p:spPr>
          <a:xfrm>
            <a:off x="1097280" y="2108201"/>
            <a:ext cx="38870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400" dirty="0"/>
              <a:t>Zillow </a:t>
            </a:r>
            <a:r>
              <a:rPr lang="en-US" sz="1400" dirty="0" err="1"/>
              <a:t>GetRegionChildren.api</a:t>
            </a:r>
            <a:endParaRPr lang="en-US" sz="1400" dirty="0"/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Clean-up:    	</a:t>
            </a:r>
            <a:r>
              <a:rPr lang="en-US" sz="1400" dirty="0" err="1"/>
              <a:t>XML</a:t>
            </a:r>
            <a:r>
              <a:rPr lang="en-US" sz="1400" dirty="0" err="1">
                <a:sym typeface="Wingdings" panose="05000000000000000000" pitchFamily="2" charset="2"/>
              </a:rPr>
              <a:t>JSONDataFrame</a:t>
            </a:r>
            <a:endParaRPr lang="en-US" sz="1400" dirty="0"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Analysis: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400" dirty="0">
                <a:sym typeface="Wingdings" panose="05000000000000000000" pitchFamily="2" charset="2"/>
              </a:rPr>
              <a:t>The Median price of the house is not closely related to the number of disasters in a county.</a:t>
            </a:r>
          </a:p>
          <a:p>
            <a:pPr lvl="1"/>
            <a:endParaRPr lang="en-US" sz="1400" dirty="0">
              <a:sym typeface="Wingdings" panose="05000000000000000000" pitchFamily="2" charset="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sym typeface="Wingdings" panose="05000000000000000000" pitchFamily="2" charset="2"/>
              </a:rPr>
              <a:t> Counties with Highest Disasters had median house prices around $100k or less.</a:t>
            </a:r>
          </a:p>
          <a:p>
            <a:pPr lvl="1"/>
            <a:endParaRPr lang="en-US" sz="1400" dirty="0">
              <a:sym typeface="Wingdings" panose="05000000000000000000" pitchFamily="2" charset="2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>
                <a:sym typeface="Wingdings" panose="05000000000000000000" pitchFamily="2" charset="2"/>
              </a:rPr>
              <a:t> County with Least Disaster had Least Median House Price.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7BD85-CE70-442C-A12D-7D1428438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201" y="2277173"/>
            <a:ext cx="5728264" cy="145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01CA3-8B55-4B54-88EC-84DE5C1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31" y="4154915"/>
            <a:ext cx="5629133" cy="179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3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55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866F4-16EE-4A0C-A232-4193A4A6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Zillow API’s cont.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475478E-5EDC-4E98-867F-BCD6AB48C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15" r="34707" b="1"/>
          <a:stretch/>
        </p:blipFill>
        <p:spPr>
          <a:xfrm>
            <a:off x="4635094" y="1"/>
            <a:ext cx="7563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90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C5D7-EF56-4AFD-A104-08448940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Conclusion: Data Summary and Visualizations</a:t>
            </a:r>
            <a:endParaRPr lang="en-US" dirty="0"/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5980DAB-DF72-42F4-9438-FA8ACC7AB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84" y="2108200"/>
            <a:ext cx="5331558" cy="3760788"/>
          </a:xfrm>
        </p:spPr>
      </p:pic>
    </p:spTree>
    <p:extLst>
      <p:ext uri="{BB962C8B-B14F-4D97-AF65-F5344CB8AC3E}">
        <p14:creationId xmlns:p14="http://schemas.microsoft.com/office/powerpoint/2010/main" val="3705984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C434-8616-42B3-B0F2-9CD0E951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Conclusion: Data Summary and 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60B79-1CCB-4681-BD29-A6D65E801224}"/>
              </a:ext>
            </a:extLst>
          </p:cNvPr>
          <p:cNvPicPr/>
          <p:nvPr/>
        </p:nvPicPr>
        <p:blipFill rotWithShape="1">
          <a:blip r:embed="rId2"/>
          <a:srcRect l="23077" t="11233" r="50128" b="6553"/>
          <a:stretch/>
        </p:blipFill>
        <p:spPr bwMode="auto">
          <a:xfrm>
            <a:off x="7310621" y="2357735"/>
            <a:ext cx="2957329" cy="3191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C3EF6BD7-9A51-48E8-9F9F-C73F55A6E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10" y="2072858"/>
            <a:ext cx="3760788" cy="3760788"/>
          </a:xfrm>
        </p:spPr>
      </p:pic>
    </p:spTree>
    <p:extLst>
      <p:ext uri="{BB962C8B-B14F-4D97-AF65-F5344CB8AC3E}">
        <p14:creationId xmlns:p14="http://schemas.microsoft.com/office/powerpoint/2010/main" val="174621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A3AD-1063-4E06-B03B-1309E7CB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Implications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7E14D7-21BE-483A-BF89-1F52F6E0EE6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4744" t="35611" r="32051" b="11332"/>
          <a:stretch/>
        </p:blipFill>
        <p:spPr bwMode="auto">
          <a:xfrm>
            <a:off x="2611185" y="2108200"/>
            <a:ext cx="7029955" cy="3760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0703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9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4C5B3-66A8-47CD-9DC9-1C171CD4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</a:rPr>
              <a:t>Implications Cont.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EAA895-2514-4601-873D-EA63B4A594F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9488" t="25811" r="18995" b="4402"/>
          <a:stretch/>
        </p:blipFill>
        <p:spPr bwMode="auto">
          <a:xfrm>
            <a:off x="4914900" y="885825"/>
            <a:ext cx="6972299" cy="49149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991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4108-AD97-4BD1-9098-8465EC60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B6C3-D45E-4C08-A589-EBCADC632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Working with primary sources.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data exploration and clean up process.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analysis process.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API’s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Disasters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Possible Implications/Conclusion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5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A706-4AB5-4AB7-81EF-DE9AFD61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A39EC-16FA-454F-9219-4FA05E6E5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6958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DB92-2FFF-4026-9F04-0AEE420E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4143A9-9B9A-4E4D-98AF-BBCE7BB1D3E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3205" t="21749" r="23975"/>
          <a:stretch/>
        </p:blipFill>
        <p:spPr bwMode="auto">
          <a:xfrm>
            <a:off x="378752" y="2667000"/>
            <a:ext cx="2364448" cy="1816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56B2D-0AC9-46D1-9303-966A48CC7C8F}"/>
              </a:ext>
            </a:extLst>
          </p:cNvPr>
          <p:cNvPicPr/>
          <p:nvPr/>
        </p:nvPicPr>
        <p:blipFill rotWithShape="1">
          <a:blip r:embed="rId3"/>
          <a:srcRect t="45648" r="37180" b="34515"/>
          <a:stretch/>
        </p:blipFill>
        <p:spPr bwMode="auto">
          <a:xfrm>
            <a:off x="1097280" y="5417820"/>
            <a:ext cx="3733800" cy="6324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FB17DC-A29D-4BEF-B88D-6350BF88D72F}"/>
              </a:ext>
            </a:extLst>
          </p:cNvPr>
          <p:cNvPicPr/>
          <p:nvPr/>
        </p:nvPicPr>
        <p:blipFill rotWithShape="1">
          <a:blip r:embed="rId4"/>
          <a:srcRect l="6923" t="55447" r="39487" b="7269"/>
          <a:stretch/>
        </p:blipFill>
        <p:spPr bwMode="auto">
          <a:xfrm>
            <a:off x="8691282" y="2483224"/>
            <a:ext cx="2846295" cy="1726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921118-CFB6-4D71-8D78-0CDC7BF38622}"/>
              </a:ext>
            </a:extLst>
          </p:cNvPr>
          <p:cNvPicPr/>
          <p:nvPr/>
        </p:nvPicPr>
        <p:blipFill rotWithShape="1">
          <a:blip r:embed="rId5"/>
          <a:srcRect l="18462" t="43975" r="22179" b="23282"/>
          <a:stretch/>
        </p:blipFill>
        <p:spPr bwMode="auto">
          <a:xfrm>
            <a:off x="8275320" y="5212080"/>
            <a:ext cx="3528060" cy="10439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8162E-801A-409A-9167-8EFE3F3EF15E}"/>
              </a:ext>
            </a:extLst>
          </p:cNvPr>
          <p:cNvPicPr/>
          <p:nvPr/>
        </p:nvPicPr>
        <p:blipFill rotWithShape="1">
          <a:blip r:embed="rId6"/>
          <a:srcRect l="14103" t="50905" r="40513" b="13006"/>
          <a:stretch/>
        </p:blipFill>
        <p:spPr bwMode="auto">
          <a:xfrm>
            <a:off x="4747260" y="4061460"/>
            <a:ext cx="2697480" cy="1150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893394-AF12-4BB9-8314-AA61CA1C9ED7}"/>
              </a:ext>
            </a:extLst>
          </p:cNvPr>
          <p:cNvSpPr txBox="1"/>
          <p:nvPr/>
        </p:nvSpPr>
        <p:spPr>
          <a:xfrm>
            <a:off x="3276600" y="2124075"/>
            <a:ext cx="48812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/>
              <a:t>Climate change trending topic.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/>
              <a:t>Funds seem to be readily available and easily transferable.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/>
              <a:t>How are FEMA funds allocated?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b="1" dirty="0"/>
              <a:t>Should FEMA be defunded?</a:t>
            </a:r>
          </a:p>
        </p:txBody>
      </p:sp>
    </p:spTree>
    <p:extLst>
      <p:ext uri="{BB962C8B-B14F-4D97-AF65-F5344CB8AC3E}">
        <p14:creationId xmlns:p14="http://schemas.microsoft.com/office/powerpoint/2010/main" val="388442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AC43-6267-487B-A1BA-9B667E35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with Primary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0479C-A45C-4E91-8B9E-52FAF428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73" y="2036619"/>
            <a:ext cx="11097491" cy="1704108"/>
          </a:xfrm>
        </p:spPr>
        <p:txBody>
          <a:bodyPr>
            <a:normAutofit lnSpcReduction="10000"/>
          </a:bodyPr>
          <a:lstStyle/>
          <a:p>
            <a:pPr marL="201168" lvl="1" indent="0">
              <a:spcAft>
                <a:spcPts val="600"/>
              </a:spcAft>
              <a:buNone/>
            </a:pPr>
            <a:r>
              <a:rPr lang="en-US" sz="2800" b="1" dirty="0"/>
              <a:t>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Source 1: “Disaster Declarations Summary”.  (Date and type of disaster)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Source 2: “</a:t>
            </a:r>
            <a:r>
              <a:rPr lang="en-US" sz="2400" dirty="0" err="1"/>
              <a:t>FEMA_Housing_Assistance</a:t>
            </a:r>
            <a:r>
              <a:rPr lang="en-US" sz="2400" dirty="0"/>
              <a:t>”.  (Payout data. Renters and Owners)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000" dirty="0"/>
              <a:t>This data is based on the individual housing payout (IHP).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0DD715-1536-4FD5-829C-864488181BF4}"/>
              </a:ext>
            </a:extLst>
          </p:cNvPr>
          <p:cNvSpPr txBox="1">
            <a:spLocks/>
          </p:cNvSpPr>
          <p:nvPr/>
        </p:nvSpPr>
        <p:spPr>
          <a:xfrm>
            <a:off x="526472" y="4039986"/>
            <a:ext cx="11097491" cy="19534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spcAft>
                <a:spcPts val="600"/>
              </a:spcAft>
              <a:buFont typeface="Calibri" pitchFamily="34" charset="0"/>
              <a:buNone/>
            </a:pPr>
            <a:r>
              <a:rPr lang="en-US" sz="2800" b="1" dirty="0"/>
              <a:t>Challenges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Sources have different formats.  A common index had to be created.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Sources have vastly different datasets.  Filters and trims were required.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Zip code data vs county data. </a:t>
            </a:r>
          </a:p>
        </p:txBody>
      </p:sp>
    </p:spTree>
    <p:extLst>
      <p:ext uri="{BB962C8B-B14F-4D97-AF65-F5344CB8AC3E}">
        <p14:creationId xmlns:p14="http://schemas.microsoft.com/office/powerpoint/2010/main" val="234423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C15D-6537-46DB-8932-8B96DD8A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Data Cleaning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19347-F4B5-413A-9C8A-CD6F3BF2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4044316"/>
            <a:ext cx="1146810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88D27-3047-4FF6-9315-A836CE2C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1" y="1934873"/>
            <a:ext cx="9101132" cy="832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339720-9012-40B7-8F6E-A94D8743E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151" y="3356974"/>
            <a:ext cx="3502147" cy="567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AA42E-DC54-4D2B-966F-19566D71C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298" y="2813684"/>
            <a:ext cx="4102016" cy="548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7ECBB9-0C87-4C49-8EF6-BBFF74EDA9AF}"/>
              </a:ext>
            </a:extLst>
          </p:cNvPr>
          <p:cNvSpPr txBox="1"/>
          <p:nvPr/>
        </p:nvSpPr>
        <p:spPr>
          <a:xfrm>
            <a:off x="9305925" y="1964149"/>
            <a:ext cx="2753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 the single index from 3 columns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59306-D086-4A60-9E03-796CCE5208DF}"/>
              </a:ext>
            </a:extLst>
          </p:cNvPr>
          <p:cNvSpPr/>
          <p:nvPr/>
        </p:nvSpPr>
        <p:spPr>
          <a:xfrm>
            <a:off x="540327" y="4012719"/>
            <a:ext cx="1330012" cy="23042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03669B-018C-4EA7-98A4-86369494CDFF}"/>
              </a:ext>
            </a:extLst>
          </p:cNvPr>
          <p:cNvCxnSpPr>
            <a:cxnSpLocks/>
          </p:cNvCxnSpPr>
          <p:nvPr/>
        </p:nvCxnSpPr>
        <p:spPr>
          <a:xfrm>
            <a:off x="778452" y="2736261"/>
            <a:ext cx="0" cy="127645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AFBFC-DCFB-4BD4-9870-BE540696ECC5}"/>
              </a:ext>
            </a:extLst>
          </p:cNvPr>
          <p:cNvSpPr/>
          <p:nvPr/>
        </p:nvSpPr>
        <p:spPr>
          <a:xfrm>
            <a:off x="9919853" y="4012719"/>
            <a:ext cx="1940673" cy="23042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6187F-66A3-42A0-99D3-2442E2FB82B7}"/>
              </a:ext>
            </a:extLst>
          </p:cNvPr>
          <p:cNvSpPr txBox="1"/>
          <p:nvPr/>
        </p:nvSpPr>
        <p:spPr>
          <a:xfrm>
            <a:off x="4061909" y="2842411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Df of data not summed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196E86-3440-4214-8D58-33CAC68DC69B}"/>
              </a:ext>
            </a:extLst>
          </p:cNvPr>
          <p:cNvSpPr txBox="1"/>
          <p:nvPr/>
        </p:nvSpPr>
        <p:spPr>
          <a:xfrm>
            <a:off x="1016330" y="3450031"/>
            <a:ext cx="2569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Df of data summed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CD3E64-79E2-490E-960C-02F5C9DEB352}"/>
              </a:ext>
            </a:extLst>
          </p:cNvPr>
          <p:cNvSpPr/>
          <p:nvPr/>
        </p:nvSpPr>
        <p:spPr>
          <a:xfrm>
            <a:off x="1870362" y="4012719"/>
            <a:ext cx="8049475" cy="230426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602722-DC8B-44FA-8A0A-01C321F56E10}"/>
              </a:ext>
            </a:extLst>
          </p:cNvPr>
          <p:cNvCxnSpPr>
            <a:cxnSpLocks/>
          </p:cNvCxnSpPr>
          <p:nvPr/>
        </p:nvCxnSpPr>
        <p:spPr>
          <a:xfrm>
            <a:off x="11475893" y="3081977"/>
            <a:ext cx="0" cy="9307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DCC521-E7E2-4CD5-89CE-633B3BD5BA25}"/>
              </a:ext>
            </a:extLst>
          </p:cNvPr>
          <p:cNvCxnSpPr>
            <a:cxnSpLocks/>
          </p:cNvCxnSpPr>
          <p:nvPr/>
        </p:nvCxnSpPr>
        <p:spPr>
          <a:xfrm>
            <a:off x="8503661" y="3640637"/>
            <a:ext cx="3030" cy="3720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B4DC5F-7907-4742-BC97-E68226C5768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7096298" y="3640637"/>
            <a:ext cx="1407363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919912-4B71-4705-8CD7-CA7806B5648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11198314" y="3081977"/>
            <a:ext cx="277579" cy="593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467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89BF2-5A60-4C9E-B288-6AFC4D64A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>
                <a:solidFill>
                  <a:schemeClr val="tx1">
                    <a:lumMod val="85000"/>
                    <a:lumOff val="15000"/>
                  </a:schemeClr>
                </a:solidFill>
              </a:rPr>
              <a:t>Comparing Payouts by Disaster Type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0E956C-63BF-4544-88A8-CA5050EA1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8" y="785056"/>
            <a:ext cx="3312784" cy="331278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A8A11A-E0A0-4672-A17E-32CC5B422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880859-4C00-4AFE-94A5-CCA7E9012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41" y="785055"/>
            <a:ext cx="3312785" cy="331278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2D7FC5-B427-4FF7-8FC7-9DA3C276D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8BF7B-EEDA-4603-8028-6E01CCC8E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026" y="715623"/>
            <a:ext cx="3312784" cy="33127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987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AB47-7867-4171-BFB3-4E8D899A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Boxplot of Average Payout by State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F7516-6D85-4B8B-A627-DFFD0E157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3" y="2159377"/>
            <a:ext cx="5487650" cy="3658433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068376-6C4D-49E7-B804-18192B3A7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63" y="2159377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2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E9D5-19B5-4584-A8DF-9AEECF65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Counties Affected by Disaster Type</a:t>
            </a:r>
          </a:p>
        </p:txBody>
      </p:sp>
      <p:pic>
        <p:nvPicPr>
          <p:cNvPr id="7" name="Content Placeholder 6" descr="A picture containing cage&#10;&#10;Description automatically generated">
            <a:extLst>
              <a:ext uri="{FF2B5EF4-FFF2-40B4-BE49-F238E27FC236}">
                <a16:creationId xmlns:a16="http://schemas.microsoft.com/office/drawing/2014/main" id="{8E784C47-431B-47F3-BC91-A3965E353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338" y="2159377"/>
            <a:ext cx="5487650" cy="3658433"/>
          </a:xfrm>
        </p:spPr>
      </p:pic>
    </p:spTree>
    <p:extLst>
      <p:ext uri="{BB962C8B-B14F-4D97-AF65-F5344CB8AC3E}">
        <p14:creationId xmlns:p14="http://schemas.microsoft.com/office/powerpoint/2010/main" val="1766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D757-DF90-441A-BF4E-8182614C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6E25-3FC3-4A55-87F8-1AE50F82E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counties and states receive the most FEMA IHP assistance in 2019?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1AF60-81EE-428E-899F-EA67419847E8}"/>
              </a:ext>
            </a:extLst>
          </p:cNvPr>
          <p:cNvPicPr/>
          <p:nvPr/>
        </p:nvPicPr>
        <p:blipFill rotWithShape="1">
          <a:blip r:embed="rId2"/>
          <a:srcRect l="16796" t="36806" r="10512" b="9899"/>
          <a:stretch/>
        </p:blipFill>
        <p:spPr bwMode="auto">
          <a:xfrm>
            <a:off x="2276157" y="2773680"/>
            <a:ext cx="7458393" cy="30954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11323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2524"/>
      </a:dk2>
      <a:lt2>
        <a:srgbClr val="E6E2E8"/>
      </a:lt2>
      <a:accent1>
        <a:srgbClr val="5FB339"/>
      </a:accent1>
      <a:accent2>
        <a:srgbClr val="89AC2C"/>
      </a:accent2>
      <a:accent3>
        <a:srgbClr val="B3A139"/>
      </a:accent3>
      <a:accent4>
        <a:srgbClr val="BC6E30"/>
      </a:accent4>
      <a:accent5>
        <a:srgbClr val="CE4542"/>
      </a:accent5>
      <a:accent6>
        <a:srgbClr val="BC3067"/>
      </a:accent6>
      <a:hlink>
        <a:srgbClr val="BF573F"/>
      </a:hlink>
      <a:folHlink>
        <a:srgbClr val="7F7F7F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Widescreen</PresentationFormat>
  <Paragraphs>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Next LT Pro</vt:lpstr>
      <vt:lpstr>Avenir Next LT Pro Light</vt:lpstr>
      <vt:lpstr>Calibri</vt:lpstr>
      <vt:lpstr>Courier New</vt:lpstr>
      <vt:lpstr>Wingdings</vt:lpstr>
      <vt:lpstr>RetrospectVTI</vt:lpstr>
      <vt:lpstr>A Brief Exploration of FEMA Data</vt:lpstr>
      <vt:lpstr>Outline</vt:lpstr>
      <vt:lpstr>Introduction</vt:lpstr>
      <vt:lpstr>Working with Primary Sources</vt:lpstr>
      <vt:lpstr>Examples of Data Cleaning</vt:lpstr>
      <vt:lpstr>Comparing Payouts by Disaster Type</vt:lpstr>
      <vt:lpstr>Boxplot of Average Payout by State</vt:lpstr>
      <vt:lpstr>Counties Affected by Disaster Type</vt:lpstr>
      <vt:lpstr>The Analysis Process</vt:lpstr>
      <vt:lpstr>Preparing Data Sets</vt:lpstr>
      <vt:lpstr>Data Preparation Continues </vt:lpstr>
      <vt:lpstr>The Analysis Process cont.</vt:lpstr>
      <vt:lpstr>Counties Receiving IHP Assistance</vt:lpstr>
      <vt:lpstr>Zillow API’s</vt:lpstr>
      <vt:lpstr>Zillow API’s cont.</vt:lpstr>
      <vt:lpstr>Conclusion: Data Summary and Visualizations</vt:lpstr>
      <vt:lpstr>Conclusion: Data Summary and Visualizations</vt:lpstr>
      <vt:lpstr>Implications </vt:lpstr>
      <vt:lpstr>Implications Cont.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Exploration of FEMA Data</dc:title>
  <dc:creator>Paul Kazalski</dc:creator>
  <cp:lastModifiedBy>Paul Kazalski</cp:lastModifiedBy>
  <cp:revision>1</cp:revision>
  <dcterms:created xsi:type="dcterms:W3CDTF">2020-01-14T23:23:09Z</dcterms:created>
  <dcterms:modified xsi:type="dcterms:W3CDTF">2020-01-14T23:23:51Z</dcterms:modified>
</cp:coreProperties>
</file>